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12192000"/>
  <p:notesSz cx="6858000" cy="9144000"/>
  <p:embeddedFontLst>
    <p:embeddedFont>
      <p:font typeface="Candara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Candara-bold.fntdata"/><Relationship Id="rId23" Type="http://schemas.openxmlformats.org/officeDocument/2006/relationships/font" Target="fonts/Candara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Candara-boldItalic.fntdata"/><Relationship Id="rId25" Type="http://schemas.openxmlformats.org/officeDocument/2006/relationships/font" Target="fonts/Candara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uk-U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Положення розрізняє принципи, визначені Законом (п. 3.5), та принципи системи забезпечення академічної доброчесності коледжу (п. 3.3). Окремо підкреслити профілактичність: пріоритет навчання над покаранням.</a:t>
            </a:r>
            <a:endParaRPr/>
          </a:p>
        </p:txBody>
      </p:sp>
      <p:sp>
        <p:nvSpPr>
          <p:cNvPr id="102" name="Google Shape;10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батьки</a:t>
            </a:r>
            <a:endParaRPr/>
          </a:p>
        </p:txBody>
      </p:sp>
      <p:sp>
        <p:nvSpPr>
          <p:cNvPr id="123" name="Google Shape;12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Cтаття 17 «Система абезпечення якості ФПО»</a:t>
            </a:r>
            <a:endParaRPr/>
          </a:p>
        </p:txBody>
      </p:sp>
      <p:sp>
        <p:nvSpPr>
          <p:cNvPr id="139" name="Google Shape;13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Перелік видів порушень за п. 7.2 Положення. Порівняно з попередньою редакцією додано відчуження авторства, приписування авторства та недоброчесне використання штучного інтелекту.</a:t>
            </a:r>
            <a:endParaRPr/>
          </a:p>
        </p:txBody>
      </p:sp>
      <p:sp>
        <p:nvSpPr>
          <p:cNvPr id="155" name="Google Shape;15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Окремо наголосити на нових видах: академічний саботаж, схиляння до порушення, інституційні порушення.</a:t>
            </a:r>
            <a:endParaRPr/>
          </a:p>
        </p:txBody>
      </p:sp>
      <p:sp>
        <p:nvSpPr>
          <p:cNvPr id="171" name="Google Shape;17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Нове положення вперше детально регулює ШІ. Ключова думка: ШІ – інструмент, а не автор; використання має бути дозволеним і задекларованим.</a:t>
            </a:r>
            <a:endParaRPr/>
          </a:p>
        </p:txBody>
      </p:sp>
      <p:sp>
        <p:nvSpPr>
          <p:cNvPr id="187" name="Google Shape;18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Уповноважені особи працюють з дрібними порушеннями в межах освітнього компонента; істотні – лише через Комісію.</a:t>
            </a:r>
            <a:endParaRPr/>
          </a:p>
        </p:txBody>
      </p:sp>
      <p:sp>
        <p:nvSpPr>
          <p:cNvPr id="216" name="Google Shape;216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Розділи 9–10 Положення. Форми документів: Додаток 1 (повідомлення), Додаток 3 (пояснення), Додаток 10 (алгоритм розгляду).</a:t>
            </a:r>
            <a:endParaRPr/>
          </a:p>
        </p:txBody>
      </p:sp>
      <p:sp>
        <p:nvSpPr>
          <p:cNvPr id="230" name="Google Shape;230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Наголосити: участь у процедурі сама по собі не є доказом порушення (п. 11.4), відмова від пояснень – теж (п. 11.5).</a:t>
            </a:r>
            <a:endParaRPr/>
          </a:p>
        </p:txBody>
      </p:sp>
      <p:sp>
        <p:nvSpPr>
          <p:cNvPr id="249" name="Google Shape;249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Раніше слайд містив загальний перелік із ЗУ «Про освіту». Тепер – заходи саме для здобувачів Фахового коледжу за п. 12.3.</a:t>
            </a:r>
            <a:endParaRPr/>
          </a:p>
        </p:txBody>
      </p:sp>
      <p:sp>
        <p:nvSpPr>
          <p:cNvPr id="260" name="Google Shape;260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Положення поширюється на всіх суб’єктів академічної діяльності, не лише на здобувачів.</a:t>
            </a:r>
            <a:endParaRPr/>
          </a:p>
        </p:txBody>
      </p:sp>
      <p:sp>
        <p:nvSpPr>
          <p:cNvPr id="274" name="Google Shape;274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Успішне складання тесту вступного курсу протягом 30 календарних днів після наказу про зарахування – одна з форм підтвердження ознайомлення з правилами (п. 15.9).</a:t>
            </a:r>
            <a:endParaRPr/>
          </a:p>
        </p:txBody>
      </p:sp>
      <p:sp>
        <p:nvSpPr>
          <p:cNvPr id="285" name="Google Shape;285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9" Type="http://schemas.openxmlformats.org/officeDocument/2006/relationships/image" Target="../media/image4.jp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7.jpg"/><Relationship Id="rId8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89" name="Google Shape;89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37"/>
            <a:ext cx="12192000" cy="685466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622169" y="592609"/>
            <a:ext cx="11142483" cy="2196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mbria"/>
              <a:buNone/>
            </a:pPr>
            <a:r>
              <a:rPr b="0" i="0" lang="uk-UA" sz="5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АКАДЕМІЧНА ДОБРОЧЕСНІСТЬ: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mbria"/>
              <a:buNone/>
            </a:pPr>
            <a:r>
              <a:rPr b="0" i="0" lang="uk-UA" sz="4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до важливості питання</a:t>
            </a:r>
            <a:endParaRPr b="0" i="0" sz="48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7158087" y="2969004"/>
            <a:ext cx="6096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73263" lvl="0" marL="1973263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b="1" i="0" lang="uk-UA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Володимир ЯСЛИК,</a:t>
            </a:r>
            <a:endParaRPr/>
          </a:p>
          <a:p>
            <a:pPr indent="-1973263" lvl="0" marL="1973263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b="0" i="0" lang="uk-UA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директор Фахового коледжу </a:t>
            </a:r>
            <a:endParaRPr/>
          </a:p>
          <a:p>
            <a:pPr indent="-1973263" lvl="0" marL="1973263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b="0" i="0" lang="uk-UA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ЗВО «Університет Короля Данила»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29988"/>
            <a:ext cx="12541362" cy="705108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1222054" y="0"/>
            <a:ext cx="10097253" cy="8599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mbria"/>
              <a:buNone/>
            </a:pPr>
            <a:r>
              <a:rPr b="0" i="0" lang="uk-UA" sz="36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АКАДЕМІЧНА ДОБРОЧЕСНІСТЬ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641023" y="868680"/>
            <a:ext cx="11689237" cy="46775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uk-UA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сукупність цінностей, принципів і заснованих на них правил, якими мають керуватися суб’єкти академічної діяльності під час провадження такої діяльності (Закон України «Про академічну доброчесність»; п. 2.2.1 Положення);</a:t>
            </a:r>
            <a:endParaRPr/>
          </a:p>
          <a:p>
            <a:pPr indent="-2286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uk-UA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у Фаховому коледжі – складова корпоративної культури, академічної репутації та внутрішньої системи забезпечення якості освіти, що гарантує довіру до результатів навчання, викладання, наукової, творчої та управлінської діяльності (п. 1.2 Положення);</a:t>
            </a:r>
            <a:endParaRPr/>
          </a:p>
          <a:p>
            <a:pPr indent="-2286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uk-UA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«висока моральна чистота» певної особи (Словник української мови в 11 т.); </a:t>
            </a:r>
            <a:endParaRPr/>
          </a:p>
          <a:p>
            <a:pPr indent="-2286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uk-UA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основний принцип взаємодії усередині академічної спільноти з усіма її учасниками (здобувачами освіти – викладачами (науково-педагогічними працівниками) – адміністрацією), яким усі учасники академічного (освітнього і наукового) процесу повинні керуватися, коли взаємодіють одне із одним та з позаакадемічним середовищем. </a:t>
            </a:r>
            <a:endParaRPr/>
          </a:p>
          <a:p>
            <a:pPr indent="-1143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35"/>
            <a:ext cx="12192000" cy="685466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/>
        </p:nvSpPr>
        <p:spPr>
          <a:xfrm>
            <a:off x="365760" y="73152"/>
            <a:ext cx="114300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b="1" i="0" lang="uk-UA" sz="2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Принципи академічної доброчесності</a:t>
            </a:r>
            <a:endParaRPr b="1" i="0" sz="1800" u="none" cap="none" strike="noStrike">
              <a:solidFill>
                <a:srgbClr val="BF9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6" name="Google Shape;106;p15"/>
          <p:cNvSpPr/>
          <p:nvPr/>
        </p:nvSpPr>
        <p:spPr>
          <a:xfrm>
            <a:off x="365760" y="1051560"/>
            <a:ext cx="5577840" cy="384048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700"/>
              <a:buFont typeface="Cambria"/>
              <a:buNone/>
            </a:pPr>
            <a:r>
              <a:rPr b="1" i="0" lang="uk-UA" sz="17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Закон України «Про академічну доброчесність» (п. 3.5)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Noto Sans Symbols"/>
              <a:buChar char="✔"/>
            </a:pPr>
            <a:r>
              <a:rPr b="0" i="0" lang="uk-UA" sz="1600" u="none" cap="none" strike="noStrike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пріоритетність доброчесності здобувачів освіти через навчання, виховання, стимулювання і заохочення;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Noto Sans Symbols"/>
              <a:buChar char="✔"/>
            </a:pPr>
            <a:r>
              <a:rPr b="0" i="0" lang="uk-UA" sz="1600" u="none" cap="none" strike="noStrike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відкритість інформації про правила, види порушень і відповідальність за них;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Noto Sans Symbols"/>
              <a:buChar char="✔"/>
            </a:pPr>
            <a:r>
              <a:rPr b="0" i="0" lang="uk-UA" sz="1600" u="none" cap="none" strike="noStrike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нетерпимість (нульова толерантність) до будь-яких проявів порушень;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Noto Sans Symbols"/>
              <a:buChar char="✔"/>
            </a:pPr>
            <a:r>
              <a:rPr b="0" i="0" lang="uk-UA" sz="1600" u="none" cap="none" strike="noStrike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повага до авторства та непорушність прав інтелектуальної власності;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Noto Sans Symbols"/>
              <a:buChar char="✔"/>
            </a:pPr>
            <a:r>
              <a:rPr b="0" i="0" lang="uk-UA" sz="1600" u="none" cap="none" strike="noStrike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уникнення конфлікту інтересів.</a:t>
            </a:r>
            <a:endParaRPr/>
          </a:p>
        </p:txBody>
      </p:sp>
      <p:sp>
        <p:nvSpPr>
          <p:cNvPr id="107" name="Google Shape;107;p15"/>
          <p:cNvSpPr/>
          <p:nvPr/>
        </p:nvSpPr>
        <p:spPr>
          <a:xfrm>
            <a:off x="6217920" y="1051560"/>
            <a:ext cx="5577840" cy="502920"/>
          </a:xfrm>
          <a:prstGeom prst="roundRect">
            <a:avLst>
              <a:gd fmla="val 6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uk-UA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Принципи системи у Фаховому коледжі (п. 3.3)</a:t>
            </a:r>
            <a:endParaRPr/>
          </a:p>
        </p:txBody>
      </p:sp>
      <p:sp>
        <p:nvSpPr>
          <p:cNvPr id="108" name="Google Shape;108;p15"/>
          <p:cNvSpPr/>
          <p:nvPr/>
        </p:nvSpPr>
        <p:spPr>
          <a:xfrm>
            <a:off x="6217920" y="1737360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Чесність</a:t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>
            <a:off x="8115300" y="1737360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Довіра</a:t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10012680" y="1737360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Повага до авторства</a:t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6217920" y="2432304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Справедливість</a:t>
            </a: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8115300" y="2432304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Відповідальність</a:t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10012680" y="2432304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Прозорість</a:t>
            </a:r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6217920" y="3127248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Неупередженість</a:t>
            </a:r>
            <a:endParaRPr/>
          </a:p>
        </p:txBody>
      </p:sp>
      <p:sp>
        <p:nvSpPr>
          <p:cNvPr id="115" name="Google Shape;115;p15"/>
          <p:cNvSpPr/>
          <p:nvPr/>
        </p:nvSpPr>
        <p:spPr>
          <a:xfrm>
            <a:off x="8115300" y="3127248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Конфіденційність</a:t>
            </a:r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10012680" y="3127248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Пропорційність</a:t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6217920" y="3822191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Профілактичність</a:t>
            </a:r>
            <a:endParaRPr/>
          </a:p>
        </p:txBody>
      </p:sp>
      <p:sp>
        <p:nvSpPr>
          <p:cNvPr id="118" name="Google Shape;118;p15"/>
          <p:cNvSpPr/>
          <p:nvPr/>
        </p:nvSpPr>
        <p:spPr>
          <a:xfrm>
            <a:off x="8115300" y="3822191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Доказовість</a:t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10012680" y="3822191"/>
            <a:ext cx="1783080" cy="566928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27425" spcFirstLastPara="1" rIns="27425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200"/>
              <a:buFont typeface="Cambria"/>
              <a:buNone/>
            </a:pPr>
            <a:r>
              <a:rPr b="1" i="0" lang="uk-UA" sz="1200" u="none" cap="none" strike="noStrike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Нульова толерантність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86928"/>
            <a:ext cx="12530411" cy="704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01460" y="509047"/>
            <a:ext cx="7849407" cy="354447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/>
        </p:nvSpPr>
        <p:spPr>
          <a:xfrm>
            <a:off x="-2771090" y="0"/>
            <a:ext cx="10097253" cy="8599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mbria"/>
              <a:buNone/>
            </a:pPr>
            <a:r>
              <a:rPr b="1" i="0" lang="uk-UA" sz="36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Як ми взаємодіємо</a:t>
            </a:r>
            <a:endParaRPr b="1" i="0" sz="36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1350"/>
            <a:ext cx="12192000" cy="6919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Покоління X — Вікіпедія" id="134" name="Google Shape;13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87804" y="130573"/>
            <a:ext cx="6589337" cy="427673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7"/>
          <p:cNvSpPr txBox="1"/>
          <p:nvPr/>
        </p:nvSpPr>
        <p:spPr>
          <a:xfrm>
            <a:off x="137973" y="377072"/>
            <a:ext cx="3811858" cy="14988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mbria"/>
              <a:buNone/>
            </a:pPr>
            <a:r>
              <a:rPr b="0" i="0" lang="uk-UA" sz="36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ЗМІНА ПОКОЛІНЬ ТА АКАДЕМІЧНА ДОБРОЧЕСНІСТЬ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21886" y="5636977"/>
            <a:ext cx="1052512" cy="105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16" y="-300216"/>
            <a:ext cx="12731910" cy="715821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/>
          <p:nvPr/>
        </p:nvSpPr>
        <p:spPr>
          <a:xfrm>
            <a:off x="4059994" y="3783968"/>
            <a:ext cx="4642553" cy="193899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Стаття 50  Закону України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</a:t>
            </a:r>
            <a:r>
              <a:rPr b="0" i="1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Порушення авторського права </a:t>
            </a:r>
            <a:endParaRPr b="0" i="1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 суміжних прав</a:t>
            </a:r>
            <a:r>
              <a:rPr b="0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Стаття 69  Закону України</a:t>
            </a:r>
            <a:endParaRPr b="1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b="0" i="1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Права інтелектуальної власності </a:t>
            </a:r>
            <a:endParaRPr b="0" i="1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 їх захист</a:t>
            </a:r>
            <a:r>
              <a:rPr b="0" i="0" lang="uk-UA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4" name="Google Shape;144;p18"/>
          <p:cNvPicPr preferRelativeResize="0"/>
          <p:nvPr/>
        </p:nvPicPr>
        <p:blipFill rotWithShape="1">
          <a:blip r:embed="rId5">
            <a:alphaModFix/>
          </a:blip>
          <a:srcRect b="26520" l="6528" r="2517" t="22712"/>
          <a:stretch/>
        </p:blipFill>
        <p:spPr>
          <a:xfrm>
            <a:off x="3389105" y="1467560"/>
            <a:ext cx="2478196" cy="1847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19946" y="1548897"/>
            <a:ext cx="4224829" cy="2235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 rotWithShape="1">
          <a:blip r:embed="rId7">
            <a:alphaModFix/>
          </a:blip>
          <a:srcRect b="9757" l="16164" r="16024" t="22805"/>
          <a:stretch/>
        </p:blipFill>
        <p:spPr>
          <a:xfrm>
            <a:off x="155575" y="-224506"/>
            <a:ext cx="2931886" cy="161241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/>
          <p:nvPr/>
        </p:nvSpPr>
        <p:spPr>
          <a:xfrm>
            <a:off x="155575" y="1425293"/>
            <a:ext cx="2931886" cy="120032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Стаття 42 </a:t>
            </a:r>
            <a:r>
              <a:rPr b="1" i="0" lang="uk-UA" sz="2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«Академічна </a:t>
            </a:r>
            <a:endParaRPr b="1" i="0" sz="24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доброчесність»</a:t>
            </a:r>
            <a:endParaRPr b="1" i="0" sz="24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descr="Головна - Державна служба якості освіти України" id="148" name="Google Shape;148;p18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Головна - Державна служба якості освіти України" id="149" name="Google Shape;14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88293" y="-300216"/>
            <a:ext cx="3555878" cy="20895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ПРЕЗИДЕНТ ПІДПИСАВ ЗАКОН ПРО ФАХОВУ ПЕРЕДВИЩУ ОСВІТУ | Державний  науково-методичний центр змісту культурно-мистецької освіти" id="150" name="Google Shape;150;p1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07646" y="-264942"/>
            <a:ext cx="3102862" cy="1693293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/>
          <p:nvPr/>
        </p:nvSpPr>
        <p:spPr>
          <a:xfrm>
            <a:off x="8851392" y="3749039"/>
            <a:ext cx="3108960" cy="173736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128000" spcFirstLastPara="1" rIns="128000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mbria"/>
              <a:buNone/>
            </a:pPr>
            <a:r>
              <a:rPr b="1" i="0" lang="uk-UA" sz="1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Закон України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Cambria"/>
              <a:buNone/>
            </a:pPr>
            <a:r>
              <a:rPr b="1" i="0" lang="uk-UA" sz="14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«Про академічну доброчесність»</a:t>
            </a:r>
            <a:endParaRPr/>
          </a:p>
          <a:p>
            <a:pPr indent="0" lvl="0" marL="0" marR="0" rtl="0" algn="ctr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mbria"/>
              <a:buNone/>
            </a:pPr>
            <a:r>
              <a:rPr b="0" i="1" lang="uk-UA" sz="1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Положення про систему забезпечення академічної доброчесності у Фаховому коледжі (2026)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35"/>
            <a:ext cx="12192000" cy="68546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/>
          <p:nvPr/>
        </p:nvSpPr>
        <p:spPr>
          <a:xfrm>
            <a:off x="365760" y="73152"/>
            <a:ext cx="114300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b="1" lang="uk-UA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Види порушень академічної доброчесності (1/2)</a:t>
            </a:r>
            <a:endParaRPr b="1" sz="1800">
              <a:solidFill>
                <a:srgbClr val="BF9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365760" y="868680"/>
            <a:ext cx="11430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uk-UA" sz="13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rPr>
              <a:t>Авторство та достовірність результатів  ·  п. 7.2 Положення</a:t>
            </a:r>
            <a:endParaRPr/>
          </a:p>
        </p:txBody>
      </p:sp>
      <p:sp>
        <p:nvSpPr>
          <p:cNvPr id="160" name="Google Shape;160;p19"/>
          <p:cNvSpPr/>
          <p:nvPr/>
        </p:nvSpPr>
        <p:spPr>
          <a:xfrm>
            <a:off x="365760" y="1188720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Відчуження авторства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передавання свого твору іншій особі (платно чи безоплатно) та його оприлюднення під ім’ям того, хто не є автором</a:t>
            </a:r>
            <a:endParaRPr/>
          </a:p>
        </p:txBody>
      </p:sp>
      <p:sp>
        <p:nvSpPr>
          <p:cNvPr id="161" name="Google Shape;161;p19"/>
          <p:cNvSpPr/>
          <p:nvPr/>
        </p:nvSpPr>
        <p:spPr>
          <a:xfrm>
            <a:off x="365760" y="2176272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Академічний плагіат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видавання чужих результатів за власні; відтворення чужого тексту чи перекладу без посилання на джерело й автора</a:t>
            </a:r>
            <a:endParaRPr/>
          </a:p>
        </p:txBody>
      </p:sp>
      <p:sp>
        <p:nvSpPr>
          <p:cNvPr id="162" name="Google Shape;162;p19"/>
          <p:cNvSpPr/>
          <p:nvPr/>
        </p:nvSpPr>
        <p:spPr>
          <a:xfrm>
            <a:off x="365760" y="3163824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Приписування авторства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зазначення серед авторів особи, яка не брала участі у створенні твору</a:t>
            </a:r>
            <a:endParaRPr/>
          </a:p>
        </p:txBody>
      </p:sp>
      <p:sp>
        <p:nvSpPr>
          <p:cNvPr id="163" name="Google Shape;163;p19"/>
          <p:cNvSpPr/>
          <p:nvPr/>
        </p:nvSpPr>
        <p:spPr>
          <a:xfrm>
            <a:off x="365760" y="4151376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Самоплагіат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повторне оприлюднення власних опублікованих результатів без зазначення попереднього джерела</a:t>
            </a:r>
            <a:endParaRPr/>
          </a:p>
        </p:txBody>
      </p:sp>
      <p:sp>
        <p:nvSpPr>
          <p:cNvPr id="164" name="Google Shape;164;p19"/>
          <p:cNvSpPr/>
          <p:nvPr/>
        </p:nvSpPr>
        <p:spPr>
          <a:xfrm>
            <a:off x="6217920" y="1188720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Фабрикація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вигадування даних чи фактів про результати власної академічної діяльності</a:t>
            </a:r>
            <a:endParaRPr/>
          </a:p>
        </p:txBody>
      </p:sp>
      <p:sp>
        <p:nvSpPr>
          <p:cNvPr id="165" name="Google Shape;165;p19"/>
          <p:cNvSpPr/>
          <p:nvPr/>
        </p:nvSpPr>
        <p:spPr>
          <a:xfrm>
            <a:off x="6217920" y="2176272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Фальсифікація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свідома зміна наявних даних, що створює завідомо неправдиву інформацію про результати</a:t>
            </a:r>
            <a:endParaRPr/>
          </a:p>
        </p:txBody>
      </p:sp>
      <p:sp>
        <p:nvSpPr>
          <p:cNvPr id="166" name="Google Shape;166;p19"/>
          <p:cNvSpPr/>
          <p:nvPr/>
        </p:nvSpPr>
        <p:spPr>
          <a:xfrm>
            <a:off x="6217920" y="3163824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Недоброчесне використання ШІ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подання згенерованих ШІ текстів, зображень, даних тощо як власних без зазначення цього факту</a:t>
            </a:r>
            <a:endParaRPr/>
          </a:p>
        </p:txBody>
      </p:sp>
      <p:sp>
        <p:nvSpPr>
          <p:cNvPr id="167" name="Google Shape;167;p19"/>
          <p:cNvSpPr/>
          <p:nvPr/>
        </p:nvSpPr>
        <p:spPr>
          <a:xfrm>
            <a:off x="6217920" y="4151376"/>
            <a:ext cx="5577840" cy="1143000"/>
          </a:xfrm>
          <a:prstGeom prst="roundRect">
            <a:avLst>
              <a:gd fmla="val 6000" name="adj"/>
            </a:avLst>
          </a:prstGeom>
          <a:solidFill>
            <a:srgbClr val="F7ECEE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Ознаки порушення (п. 7.1.1)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обман · несправедливість · бездіяльність · привласнення результатів інтелектуальної діяльності інших осіб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35"/>
            <a:ext cx="12192000" cy="685466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0"/>
          <p:cNvSpPr txBox="1"/>
          <p:nvPr/>
        </p:nvSpPr>
        <p:spPr>
          <a:xfrm>
            <a:off x="365760" y="73152"/>
            <a:ext cx="114300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b="1" lang="uk-UA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Види порушень академічної доброчесності (2/2)</a:t>
            </a:r>
            <a:endParaRPr b="1" sz="1800">
              <a:solidFill>
                <a:srgbClr val="BF9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5" name="Google Shape;175;p20"/>
          <p:cNvSpPr txBox="1"/>
          <p:nvPr/>
        </p:nvSpPr>
        <p:spPr>
          <a:xfrm>
            <a:off x="365760" y="868680"/>
            <a:ext cx="11430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uk-UA" sz="13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rPr>
              <a:t>Навчання, оцінювання та академічні процедури  ·  п. 7.2 Положення</a:t>
            </a:r>
            <a:endParaRPr/>
          </a:p>
        </p:txBody>
      </p:sp>
      <p:sp>
        <p:nvSpPr>
          <p:cNvPr id="176" name="Google Shape;176;p20"/>
          <p:cNvSpPr/>
          <p:nvPr/>
        </p:nvSpPr>
        <p:spPr>
          <a:xfrm>
            <a:off x="365760" y="1188720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Несамостійне виконання завдання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списування, недозволені джерела чи засоби (зокрема ШІ), виконання іншою особою</a:t>
            </a:r>
            <a:endParaRPr/>
          </a:p>
        </p:txBody>
      </p:sp>
      <p:sp>
        <p:nvSpPr>
          <p:cNvPr id="177" name="Google Shape;177;p20"/>
          <p:cNvSpPr/>
          <p:nvPr/>
        </p:nvSpPr>
        <p:spPr>
          <a:xfrm>
            <a:off x="365760" y="2176272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Недозволена допомога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допомога, не передбачена умовами завдання, що викривлює оцінку</a:t>
            </a:r>
            <a:endParaRPr/>
          </a:p>
        </p:txBody>
      </p:sp>
      <p:sp>
        <p:nvSpPr>
          <p:cNvPr id="178" name="Google Shape;178;p20"/>
          <p:cNvSpPr/>
          <p:nvPr/>
        </p:nvSpPr>
        <p:spPr>
          <a:xfrm>
            <a:off x="365760" y="3163824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Недоброчесне оцінювання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упереджене, непрозоре, вибіркове; під впливом конфлікту інтересів чи тиску</a:t>
            </a:r>
            <a:endParaRPr/>
          </a:p>
        </p:txBody>
      </p:sp>
      <p:sp>
        <p:nvSpPr>
          <p:cNvPr id="179" name="Google Shape;179;p20"/>
          <p:cNvSpPr/>
          <p:nvPr/>
        </p:nvSpPr>
        <p:spPr>
          <a:xfrm>
            <a:off x="365760" y="4151376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Академічний саботаж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дії чи бездіяльність, що перешкоджають іншій особі реалізувати свої права</a:t>
            </a:r>
            <a:endParaRPr/>
          </a:p>
        </p:txBody>
      </p:sp>
      <p:sp>
        <p:nvSpPr>
          <p:cNvPr id="180" name="Google Shape;180;p20"/>
          <p:cNvSpPr/>
          <p:nvPr/>
        </p:nvSpPr>
        <p:spPr>
          <a:xfrm>
            <a:off x="6217920" y="1188720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Схиляння до порушення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прохання, вмовляння, вказівка, погроза, тиск чи інше спонукання</a:t>
            </a:r>
            <a:endParaRPr/>
          </a:p>
        </p:txBody>
      </p:sp>
      <p:sp>
        <p:nvSpPr>
          <p:cNvPr id="181" name="Google Shape;181;p20"/>
          <p:cNvSpPr/>
          <p:nvPr/>
        </p:nvSpPr>
        <p:spPr>
          <a:xfrm>
            <a:off x="6217920" y="2176272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Порушення під час вступу, конкурсів, атестації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дії, що спотворюють результати або дають неправомірні переваги</a:t>
            </a:r>
            <a:endParaRPr/>
          </a:p>
        </p:txBody>
      </p:sp>
      <p:sp>
        <p:nvSpPr>
          <p:cNvPr id="182" name="Google Shape;182;p20"/>
          <p:cNvSpPr/>
          <p:nvPr/>
        </p:nvSpPr>
        <p:spPr>
          <a:xfrm>
            <a:off x="6217920" y="3163824"/>
            <a:ext cx="5577840" cy="896112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Інституційні порушення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ігнорування повідомлень, приховування порушень, невжиття заходів</a:t>
            </a:r>
            <a:endParaRPr/>
          </a:p>
        </p:txBody>
      </p:sp>
      <p:sp>
        <p:nvSpPr>
          <p:cNvPr id="183" name="Google Shape;183;p20"/>
          <p:cNvSpPr/>
          <p:nvPr/>
        </p:nvSpPr>
        <p:spPr>
          <a:xfrm>
            <a:off x="6217920" y="4151376"/>
            <a:ext cx="5577840" cy="1417320"/>
          </a:xfrm>
          <a:prstGeom prst="roundRect">
            <a:avLst>
              <a:gd fmla="val 6000" name="adj"/>
            </a:avLst>
          </a:prstGeom>
          <a:solidFill>
            <a:srgbClr val="F7ECEE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Важливо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несамостійно виконане завдання вважається невиконаним і не оцінюється (п. 7.6);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звіт перевірки на збіги сам по собі не є доказом порушення (п. 7.5).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35"/>
            <a:ext cx="12192000" cy="685466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1"/>
          <p:cNvSpPr txBox="1"/>
          <p:nvPr/>
        </p:nvSpPr>
        <p:spPr>
          <a:xfrm>
            <a:off x="365760" y="73152"/>
            <a:ext cx="114300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b="1" lang="uk-UA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Доброчесне використання штучного інтелекту</a:t>
            </a:r>
            <a:endParaRPr b="1" sz="1800">
              <a:solidFill>
                <a:srgbClr val="BF9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365760" y="868680"/>
            <a:ext cx="11430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uk-UA" sz="13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rPr>
              <a:t>п. 6.13 Положення  ·  Декларація використання ШІ – Додаток 8</a:t>
            </a:r>
            <a:endParaRPr/>
          </a:p>
        </p:txBody>
      </p:sp>
      <p:sp>
        <p:nvSpPr>
          <p:cNvPr id="192" name="Google Shape;192;p21"/>
          <p:cNvSpPr/>
          <p:nvPr/>
        </p:nvSpPr>
        <p:spPr>
          <a:xfrm>
            <a:off x="365760" y="1188720"/>
            <a:ext cx="5577840" cy="379476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2626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700"/>
              <a:buFont typeface="Cambria"/>
              <a:buNone/>
            </a:pPr>
            <a:r>
              <a:rPr b="1" i="0" lang="uk-UA" sz="17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Можна – у межах умов завдання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межі використання ШІ визначає робоча програма або умови завдання; якщо ШІ прямо не дозволено – завдання виконується без нього;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у курсових і кваліфікаційних роботах: пошук і систематизація джерел, мовне редагування, переклад, перевірка стилю й оформлення;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обов’язкове декларування: до курсових і кваліфікаційних робіт додається Декларація використання ШІ.</a:t>
            </a:r>
            <a:endParaRPr/>
          </a:p>
        </p:txBody>
      </p:sp>
      <p:sp>
        <p:nvSpPr>
          <p:cNvPr id="193" name="Google Shape;193;p21"/>
          <p:cNvSpPr/>
          <p:nvPr/>
        </p:nvSpPr>
        <p:spPr>
          <a:xfrm>
            <a:off x="6217920" y="1188720"/>
            <a:ext cx="5577840" cy="379476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700"/>
              <a:buFont typeface="Cambria"/>
              <a:buNone/>
            </a:pPr>
            <a:r>
              <a:rPr b="1" i="0" lang="uk-UA" sz="17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Не можна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подавати згенерований ШІ основний зміст, аналіз, розрахунки, висновки як власні;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використовувати ШІ на контрольному заході, де він не дозволений;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подавати вигадані ШІ дані, факти чи джерела (ознаки фабрикації);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завантажувати в ШІ персональні дані, чужі неоприлюднені роботи та інформацію з обмеженим доступом.</a:t>
            </a:r>
            <a:endParaRPr/>
          </a:p>
        </p:txBody>
      </p:sp>
      <p:sp>
        <p:nvSpPr>
          <p:cNvPr id="194" name="Google Shape;194;p21"/>
          <p:cNvSpPr/>
          <p:nvPr/>
        </p:nvSpPr>
        <p:spPr>
          <a:xfrm>
            <a:off x="4023360" y="5120640"/>
            <a:ext cx="7772400" cy="1051560"/>
          </a:xfrm>
          <a:prstGeom prst="roundRect">
            <a:avLst>
              <a:gd fmla="val 6000" name="adj"/>
            </a:avLst>
          </a:prstGeom>
          <a:solidFill>
            <a:srgbClr val="F7ECEE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-201168" lvl="0" marL="201168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Автор відповідає за достовірність змісту, створеного ШІ.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Детектори ШІ-тексту не є самостійним доказом порушення; викладач не оцінює роботи виключно за допомогою ШІ.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52500" y="6077320"/>
            <a:ext cx="679079" cy="679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085" y="-85849"/>
            <a:ext cx="12169915" cy="6842248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2"/>
          <p:cNvSpPr txBox="1"/>
          <p:nvPr/>
        </p:nvSpPr>
        <p:spPr>
          <a:xfrm>
            <a:off x="8564279" y="779402"/>
            <a:ext cx="3467300" cy="327258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F549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ct val="85000"/>
              <a:buFont typeface="Noto Sans Symbols"/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2E75B5"/>
              </a:buClr>
              <a:buSzPct val="85000"/>
              <a:buFont typeface="Noto Sans Symbols"/>
              <a:buNone/>
            </a:pPr>
            <a:r>
              <a:rPr b="1" lang="uk-UA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СТУДЕНТИ</a:t>
            </a:r>
            <a:endParaRPr/>
          </a:p>
          <a:p>
            <a:pPr indent="-182880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ct val="85000"/>
              <a:buFont typeface="Noto Sans Symbols"/>
              <a:buChar char="❖"/>
            </a:pPr>
            <a:r>
              <a:rPr lang="uk-UA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шукають «легких шляхів»;</a:t>
            </a:r>
            <a:endParaRPr/>
          </a:p>
          <a:p>
            <a:pPr indent="-182880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ct val="85000"/>
              <a:buFont typeface="Noto Sans Symbols"/>
              <a:buChar char="❖"/>
            </a:pPr>
            <a:r>
              <a:rPr lang="uk-UA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не усвідомлюють значимості своїх знань для власного майбутнього;</a:t>
            </a:r>
            <a:endParaRPr/>
          </a:p>
          <a:p>
            <a:pPr indent="-182880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ct val="85000"/>
              <a:buFont typeface="Noto Sans Symbols"/>
              <a:buChar char="❖"/>
            </a:pPr>
            <a:r>
              <a:rPr lang="uk-UA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сумніваються у цінності власної думки чи ідеї;</a:t>
            </a:r>
            <a:endParaRPr/>
          </a:p>
          <a:p>
            <a:pPr indent="-182880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ct val="85000"/>
              <a:buFont typeface="Noto Sans Symbols"/>
              <a:buChar char="❖"/>
            </a:pPr>
            <a:r>
              <a:rPr lang="uk-UA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бояться помилитися.</a:t>
            </a:r>
            <a:endParaRPr/>
          </a:p>
        </p:txBody>
      </p:sp>
      <p:sp>
        <p:nvSpPr>
          <p:cNvPr id="202" name="Google Shape;202;p22"/>
          <p:cNvSpPr txBox="1"/>
          <p:nvPr/>
        </p:nvSpPr>
        <p:spPr>
          <a:xfrm>
            <a:off x="4505064" y="1261736"/>
            <a:ext cx="3467300" cy="327258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F549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765"/>
              <a:buFont typeface="Noto Sans Symbols"/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2E75B5"/>
              </a:buClr>
              <a:buSzPts val="1700"/>
              <a:buFont typeface="Noto Sans Symbols"/>
              <a:buNone/>
            </a:pPr>
            <a:r>
              <a:rPr b="1" lang="uk-UA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БАТЬКИ/ОПІКУНИ</a:t>
            </a:r>
            <a:endParaRPr/>
          </a:p>
          <a:p>
            <a:pPr indent="-182880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ts val="1700"/>
              <a:buFont typeface="Noto Sans Symbols"/>
              <a:buChar char="❖"/>
            </a:pPr>
            <a:r>
              <a:rPr lang="uk-UA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вимагають від дітей лише оцінки;</a:t>
            </a:r>
            <a:endParaRPr/>
          </a:p>
          <a:p>
            <a:pPr indent="-182880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ts val="1700"/>
              <a:buFont typeface="Noto Sans Symbols"/>
              <a:buChar char="❖"/>
            </a:pPr>
            <a:r>
              <a:rPr lang="uk-UA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не акцентують увагу на важливості знань та компетентностей;</a:t>
            </a:r>
            <a:endParaRPr/>
          </a:p>
          <a:p>
            <a:pPr indent="0" lvl="0" marL="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ts val="204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3" name="Google Shape;203;p22"/>
          <p:cNvSpPr txBox="1"/>
          <p:nvPr/>
        </p:nvSpPr>
        <p:spPr>
          <a:xfrm>
            <a:off x="313250" y="1261725"/>
            <a:ext cx="3600000" cy="37107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F549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2E75B5"/>
              </a:buClr>
              <a:buSzPts val="2125"/>
              <a:buFont typeface="Noto Sans Symbols"/>
              <a:buNone/>
            </a:pPr>
            <a:r>
              <a:rPr b="1" lang="uk-UA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ПЕДАГОГИ</a:t>
            </a:r>
            <a:endParaRPr sz="1900"/>
          </a:p>
          <a:p>
            <a:pPr indent="-210264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Noto Sans Symbols"/>
              <a:buChar char="❖"/>
            </a:pPr>
            <a:r>
              <a:rPr lang="uk-U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не дуже зрозуміло пояснюють завдання;</a:t>
            </a:r>
            <a:endParaRPr sz="1600"/>
          </a:p>
          <a:p>
            <a:pPr indent="-210264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Noto Sans Symbols"/>
              <a:buChar char="❖"/>
            </a:pPr>
            <a:r>
              <a:rPr lang="uk-U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не вміють зацікавити студентів;</a:t>
            </a:r>
            <a:endParaRPr sz="1600"/>
          </a:p>
          <a:p>
            <a:pPr indent="-210264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Noto Sans Symbols"/>
              <a:buChar char="❖"/>
            </a:pPr>
            <a:r>
              <a:rPr lang="uk-U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вимагають виконання надто складних та обʼємних робіт;</a:t>
            </a:r>
            <a:endParaRPr sz="1600"/>
          </a:p>
          <a:p>
            <a:pPr indent="-210264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Noto Sans Symbols"/>
              <a:buChar char="❖"/>
            </a:pPr>
            <a:r>
              <a:rPr lang="uk-U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необ'єктивно</a:t>
            </a:r>
            <a:r>
              <a:rPr lang="uk-UA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uk-U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оцінюють роботу студента;</a:t>
            </a:r>
            <a:endParaRPr sz="1600"/>
          </a:p>
          <a:p>
            <a:pPr indent="-210264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Noto Sans Symbols"/>
              <a:buChar char="❖"/>
            </a:pPr>
            <a:r>
              <a:rPr lang="uk-U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використовують застарілі методи навчання;</a:t>
            </a:r>
            <a:endParaRPr sz="1600"/>
          </a:p>
          <a:p>
            <a:pPr indent="-210264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Noto Sans Symbols"/>
              <a:buChar char="❖"/>
            </a:pPr>
            <a:r>
              <a:rPr lang="uk-UA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Не зацікавлені у навчальних успіхах та високих знаннях.</a:t>
            </a:r>
            <a:endParaRPr sz="1600"/>
          </a:p>
          <a:p>
            <a:pPr indent="-111633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ts val="2040"/>
              <a:buFont typeface="Noto Sans Symbols"/>
              <a:buNone/>
            </a:pPr>
            <a:r>
              <a:t/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11633" lvl="0" marL="18288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E75B5"/>
              </a:buClr>
              <a:buSzPts val="2040"/>
              <a:buFont typeface="Noto Sans Symbols"/>
              <a:buNone/>
            </a:pPr>
            <a:r>
              <a:t/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4" name="Google Shape;204;p22"/>
          <p:cNvSpPr txBox="1"/>
          <p:nvPr>
            <p:ph type="title"/>
          </p:nvPr>
        </p:nvSpPr>
        <p:spPr>
          <a:xfrm>
            <a:off x="313213" y="225114"/>
            <a:ext cx="9226713" cy="10366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mbria"/>
              <a:buNone/>
            </a:pPr>
            <a:r>
              <a:rPr b="1" lang="uk-UA" sz="4000">
                <a:latin typeface="Cambria"/>
                <a:ea typeface="Cambria"/>
                <a:cs typeface="Cambria"/>
                <a:sym typeface="Cambria"/>
              </a:rPr>
              <a:t>Можливі п</a:t>
            </a:r>
            <a:r>
              <a:rPr b="1" lang="uk-UA" sz="4000" cap="none">
                <a:latin typeface="Cambria"/>
                <a:ea typeface="Cambria"/>
                <a:cs typeface="Cambria"/>
                <a:sym typeface="Cambria"/>
              </a:rPr>
              <a:t>ричини академічної недоброчесності ???</a:t>
            </a:r>
            <a:br>
              <a:rPr b="1" lang="uk-UA" sz="4000" cap="none"/>
            </a:br>
            <a:endParaRPr b="1" sz="1800" cap="none"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51482" y="5624059"/>
            <a:ext cx="1052512" cy="105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2802"/>
            <a:ext cx="12104016" cy="680519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3"/>
          <p:cNvSpPr txBox="1"/>
          <p:nvPr/>
        </p:nvSpPr>
        <p:spPr>
          <a:xfrm>
            <a:off x="1419338" y="0"/>
            <a:ext cx="10058400" cy="1397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mbria"/>
              <a:buNone/>
            </a:pPr>
            <a:r>
              <a:rPr b="1" lang="uk-UA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Криза академічної недоброчесності</a:t>
            </a:r>
            <a:br>
              <a:rPr b="1" lang="uk-UA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b="1" lang="uk-UA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спричинена такими факторами</a:t>
            </a:r>
            <a:r>
              <a:rPr b="1" lang="uk-U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3"/>
          <p:cNvSpPr txBox="1"/>
          <p:nvPr>
            <p:ph idx="1" type="body"/>
          </p:nvPr>
        </p:nvSpPr>
        <p:spPr>
          <a:xfrm>
            <a:off x="367645" y="1147754"/>
            <a:ext cx="11636349" cy="52083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49263" lvl="0" marL="536576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❑"/>
            </a:pPr>
            <a:r>
              <a:rPr lang="uk-UA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загальна криза суспільства, що характеризується толерантністю до правового нігілізму, корупції, численних порушень законодавства і етичних норм;</a:t>
            </a:r>
            <a:endParaRPr/>
          </a:p>
          <a:p>
            <a:pPr indent="-449263" lvl="0" marL="536576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❑"/>
            </a:pPr>
            <a:r>
              <a:rPr lang="uk-UA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відірваність вищої освіти і науки від світової наукової та освітньої спільноти, потреб суспільства, економіки та ринку праці. Орієнтація вищої освіти на кількісні показники («вал»), папери, дипломи тощо, а не на якість, конкурентоздатність, корисність для суспільства тощо;</a:t>
            </a:r>
            <a:endParaRPr/>
          </a:p>
          <a:p>
            <a:pPr indent="-449263" lvl="0" marL="536576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❑"/>
            </a:pPr>
            <a:r>
              <a:rPr lang="uk-UA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проблеми законодавства;</a:t>
            </a:r>
            <a:endParaRPr/>
          </a:p>
          <a:p>
            <a:pPr indent="-449263" lvl="0" marL="536576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❑"/>
            </a:pPr>
            <a:r>
              <a:rPr lang="uk-UA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неузгодженість вимог до закладів освіти, науково-педагогічних працівників та здобувачів освіти з фінансуванням та іншим ресурсним забезпеченням освітнього та наукового процесу;</a:t>
            </a:r>
            <a:endParaRPr/>
          </a:p>
          <a:p>
            <a:pPr indent="-449263" lvl="0" marL="536576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❑"/>
            </a:pPr>
            <a:r>
              <a:rPr lang="uk-UA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поява нових технологій, що значно полегшують копіювання чужих робіт, підміну результатів експериментальних та емпіричних досліджень комп’ютерним моделюванням та правдоподібними оцінками, редагування графічних, відео- та аудіо- матеріалів тощо.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182563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35"/>
            <a:ext cx="12192000" cy="685466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4"/>
          <p:cNvSpPr txBox="1"/>
          <p:nvPr/>
        </p:nvSpPr>
        <p:spPr>
          <a:xfrm>
            <a:off x="365760" y="73152"/>
            <a:ext cx="114300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b="1" lang="uk-UA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Хто забезпечує та реагує на порушення</a:t>
            </a:r>
            <a:endParaRPr b="1" sz="1800">
              <a:solidFill>
                <a:srgbClr val="BF9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0" name="Google Shape;220;p24"/>
          <p:cNvSpPr txBox="1"/>
          <p:nvPr/>
        </p:nvSpPr>
        <p:spPr>
          <a:xfrm>
            <a:off x="365760" y="868680"/>
            <a:ext cx="11430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uk-UA" sz="13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rPr>
              <a:t>Розділ 8 Положення</a:t>
            </a:r>
            <a:endParaRPr/>
          </a:p>
        </p:txBody>
      </p:sp>
      <p:sp>
        <p:nvSpPr>
          <p:cNvPr id="221" name="Google Shape;221;p24"/>
          <p:cNvSpPr/>
          <p:nvPr/>
        </p:nvSpPr>
        <p:spPr>
          <a:xfrm>
            <a:off x="365760" y="1188720"/>
            <a:ext cx="5120640" cy="379476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700"/>
              <a:buFont typeface="Cambria"/>
              <a:buNone/>
            </a:pPr>
            <a:r>
              <a:rPr b="1" i="0" lang="uk-UA" sz="17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Комісія з академічної доброчесності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колегіальний орган, склад щороку затверджує директор і оприлюднює на сайті;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адміністрація, педагогічні працівники, Центр якості, юридичний супровід;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обов’язково – представники здобувачів освіти від студентського самоврядування;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розглядає повідомлення, встановлює факт порушення, ухвалює рішення про заходи.</a:t>
            </a:r>
            <a:endParaRPr/>
          </a:p>
        </p:txBody>
      </p:sp>
      <p:sp>
        <p:nvSpPr>
          <p:cNvPr id="222" name="Google Shape;222;p24"/>
          <p:cNvSpPr/>
          <p:nvPr/>
        </p:nvSpPr>
        <p:spPr>
          <a:xfrm>
            <a:off x="5760720" y="1188720"/>
            <a:ext cx="6035040" cy="86868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Викладач освітнього компонента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фіксує несамостійне виконання завдань, застосовує виховні заходи</a:t>
            </a:r>
            <a:endParaRPr/>
          </a:p>
        </p:txBody>
      </p:sp>
      <p:sp>
        <p:nvSpPr>
          <p:cNvPr id="223" name="Google Shape;223;p24"/>
          <p:cNvSpPr/>
          <p:nvPr/>
        </p:nvSpPr>
        <p:spPr>
          <a:xfrm>
            <a:off x="5760720" y="2167128"/>
            <a:ext cx="6035040" cy="86868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Голова циклової комісії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виховні заходи щодо курсових і кваліфікаційних робіт</a:t>
            </a:r>
            <a:endParaRPr/>
          </a:p>
        </p:txBody>
      </p:sp>
      <p:sp>
        <p:nvSpPr>
          <p:cNvPr id="224" name="Google Shape;224;p24"/>
          <p:cNvSpPr/>
          <p:nvPr/>
        </p:nvSpPr>
        <p:spPr>
          <a:xfrm>
            <a:off x="5760720" y="3145535"/>
            <a:ext cx="6035040" cy="86868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Заступник директора з навчальної роботи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первинний розгляд повідомлень; санкції, якщо здобувач визнав порушення</a:t>
            </a:r>
            <a:endParaRPr/>
          </a:p>
        </p:txBody>
      </p:sp>
      <p:sp>
        <p:nvSpPr>
          <p:cNvPr id="225" name="Google Shape;225;p24"/>
          <p:cNvSpPr/>
          <p:nvPr/>
        </p:nvSpPr>
        <p:spPr>
          <a:xfrm>
            <a:off x="5760720" y="4123944"/>
            <a:ext cx="6035040" cy="86868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Робочі групи циклових комісій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фаховий аналіз результатів перевірки робіт на збіги</a:t>
            </a:r>
            <a:endParaRPr/>
          </a:p>
        </p:txBody>
      </p:sp>
      <p:sp>
        <p:nvSpPr>
          <p:cNvPr id="226" name="Google Shape;226;p24"/>
          <p:cNvSpPr/>
          <p:nvPr/>
        </p:nvSpPr>
        <p:spPr>
          <a:xfrm>
            <a:off x="4023360" y="5257800"/>
            <a:ext cx="7772400" cy="777240"/>
          </a:xfrm>
          <a:prstGeom prst="roundRect">
            <a:avLst>
              <a:gd fmla="val 6000" name="adj"/>
            </a:avLst>
          </a:prstGeom>
          <a:solidFill>
            <a:srgbClr val="F7ECEE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Уповноважена особа не може самостійно встановлювати істотне порушення чи застосовувати значні санкції (п. 8.9).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35"/>
            <a:ext cx="12192000" cy="685466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5"/>
          <p:cNvSpPr txBox="1"/>
          <p:nvPr/>
        </p:nvSpPr>
        <p:spPr>
          <a:xfrm>
            <a:off x="365760" y="73152"/>
            <a:ext cx="114300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b="1" lang="uk-UA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Повідомлення про порушення та порядок розгляду</a:t>
            </a:r>
            <a:endParaRPr b="1" sz="1800">
              <a:solidFill>
                <a:srgbClr val="BF9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365760" y="1005840"/>
            <a:ext cx="11430000" cy="132588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Повідомити може будь-хто: здобувач, викладач, працівник, вступник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1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Куди: </a:t>
            </a: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письмово на college.ukd@ukd.edu.ua, через «Скриньку довіри» або електронну форму (зразок – Додаток 1).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1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Гарантії: </a:t>
            </a: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анонімні повідомлення з конкретними фактами розглядаються; добросовісного заявника захищено від тиску; завідомо неправдиве повідомлення – теж порушення.</a:t>
            </a:r>
            <a:endParaRPr/>
          </a:p>
        </p:txBody>
      </p:sp>
      <p:sp>
        <p:nvSpPr>
          <p:cNvPr id="235" name="Google Shape;235;p25"/>
          <p:cNvSpPr/>
          <p:nvPr/>
        </p:nvSpPr>
        <p:spPr>
          <a:xfrm>
            <a:off x="365760" y="2788920"/>
            <a:ext cx="2139696" cy="178308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Cambria"/>
              <a:buNone/>
            </a:pPr>
            <a:r>
              <a:rPr b="1" i="0" lang="uk-UA" sz="14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Реєстрація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Cambria"/>
              <a:buNone/>
            </a:pPr>
            <a:r>
              <a:rPr b="0" i="0" lang="uk-UA" sz="12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дата, канал, суть повідомлення</a:t>
            </a:r>
            <a:endParaRPr/>
          </a:p>
        </p:txBody>
      </p:sp>
      <p:sp>
        <p:nvSpPr>
          <p:cNvPr id="236" name="Google Shape;236;p25"/>
          <p:cNvSpPr/>
          <p:nvPr/>
        </p:nvSpPr>
        <p:spPr>
          <a:xfrm>
            <a:off x="1207007" y="2487168"/>
            <a:ext cx="457200" cy="457200"/>
          </a:xfrm>
          <a:prstGeom prst="ellipse">
            <a:avLst/>
          </a:prstGeom>
          <a:solidFill>
            <a:srgbClr val="A51C30"/>
          </a:solidFill>
          <a:ln cap="flat" cmpd="sng" w="19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/>
          </a:p>
        </p:txBody>
      </p:sp>
      <p:sp>
        <p:nvSpPr>
          <p:cNvPr id="237" name="Google Shape;237;p25"/>
          <p:cNvSpPr/>
          <p:nvPr/>
        </p:nvSpPr>
        <p:spPr>
          <a:xfrm>
            <a:off x="2688336" y="2788920"/>
            <a:ext cx="2139696" cy="178308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Cambria"/>
              <a:buNone/>
            </a:pPr>
            <a:r>
              <a:rPr b="1" i="0" lang="uk-UA" sz="14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до 3 робочих днів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Cambria"/>
              <a:buNone/>
            </a:pPr>
            <a:r>
              <a:rPr b="0" i="0" lang="uk-UA" sz="12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первинне рішення: прийняти, передати, повернути чи залишити без розгляду</a:t>
            </a:r>
            <a:endParaRPr/>
          </a:p>
        </p:txBody>
      </p:sp>
      <p:sp>
        <p:nvSpPr>
          <p:cNvPr id="238" name="Google Shape;238;p25"/>
          <p:cNvSpPr/>
          <p:nvPr/>
        </p:nvSpPr>
        <p:spPr>
          <a:xfrm>
            <a:off x="3529583" y="2487168"/>
            <a:ext cx="457200" cy="457200"/>
          </a:xfrm>
          <a:prstGeom prst="ellipse">
            <a:avLst/>
          </a:prstGeom>
          <a:solidFill>
            <a:srgbClr val="A51C30"/>
          </a:solidFill>
          <a:ln cap="flat" cmpd="sng" w="19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/>
          </a:p>
        </p:txBody>
      </p:sp>
      <p:sp>
        <p:nvSpPr>
          <p:cNvPr id="239" name="Google Shape;239;p25"/>
          <p:cNvSpPr/>
          <p:nvPr/>
        </p:nvSpPr>
        <p:spPr>
          <a:xfrm>
            <a:off x="5010912" y="2788920"/>
            <a:ext cx="2139696" cy="178308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Cambria"/>
              <a:buNone/>
            </a:pPr>
            <a:r>
              <a:rPr b="1" i="0" lang="uk-UA" sz="14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до 10 робочих днів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Cambria"/>
              <a:buNone/>
            </a:pPr>
            <a:r>
              <a:rPr b="0" i="0" lang="uk-UA" sz="12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рішення Комісії про розгляд; особу повідомляють щонайменше за 3 дні</a:t>
            </a:r>
            <a:endParaRPr/>
          </a:p>
        </p:txBody>
      </p:sp>
      <p:sp>
        <p:nvSpPr>
          <p:cNvPr id="240" name="Google Shape;240;p25"/>
          <p:cNvSpPr/>
          <p:nvPr/>
        </p:nvSpPr>
        <p:spPr>
          <a:xfrm>
            <a:off x="5852160" y="2487168"/>
            <a:ext cx="457200" cy="457200"/>
          </a:xfrm>
          <a:prstGeom prst="ellipse">
            <a:avLst/>
          </a:prstGeom>
          <a:solidFill>
            <a:srgbClr val="A51C30"/>
          </a:solidFill>
          <a:ln cap="flat" cmpd="sng" w="19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/>
          </a:p>
        </p:txBody>
      </p:sp>
      <p:sp>
        <p:nvSpPr>
          <p:cNvPr id="241" name="Google Shape;241;p25"/>
          <p:cNvSpPr/>
          <p:nvPr/>
        </p:nvSpPr>
        <p:spPr>
          <a:xfrm>
            <a:off x="7333488" y="2788920"/>
            <a:ext cx="2139696" cy="178308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Cambria"/>
              <a:buNone/>
            </a:pPr>
            <a:r>
              <a:rPr b="1" i="0" lang="uk-UA" sz="14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Розгляд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Cambria"/>
              <a:buNone/>
            </a:pPr>
            <a:r>
              <a:rPr b="0" i="0" lang="uk-UA" sz="12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пояснення, докази, експерти, самовідвід при конфлікті інтересів</a:t>
            </a:r>
            <a:endParaRPr/>
          </a:p>
        </p:txBody>
      </p:sp>
      <p:sp>
        <p:nvSpPr>
          <p:cNvPr id="242" name="Google Shape;242;p25"/>
          <p:cNvSpPr/>
          <p:nvPr/>
        </p:nvSpPr>
        <p:spPr>
          <a:xfrm>
            <a:off x="8174736" y="2487168"/>
            <a:ext cx="457200" cy="457200"/>
          </a:xfrm>
          <a:prstGeom prst="ellipse">
            <a:avLst/>
          </a:prstGeom>
          <a:solidFill>
            <a:srgbClr val="A51C30"/>
          </a:solidFill>
          <a:ln cap="flat" cmpd="sng" w="19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/>
          </a:p>
        </p:txBody>
      </p:sp>
      <p:sp>
        <p:nvSpPr>
          <p:cNvPr id="243" name="Google Shape;243;p25"/>
          <p:cNvSpPr/>
          <p:nvPr/>
        </p:nvSpPr>
        <p:spPr>
          <a:xfrm>
            <a:off x="9656064" y="2788920"/>
            <a:ext cx="2139696" cy="178308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Cambria"/>
              <a:buNone/>
            </a:pPr>
            <a:r>
              <a:rPr b="1" i="0" lang="uk-UA" sz="14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Рішення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Cambria"/>
              <a:buNone/>
            </a:pPr>
            <a:r>
              <a:rPr b="0" i="0" lang="uk-UA" sz="12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більшістю голосів; загальний строк – не більше 6 місяців</a:t>
            </a:r>
            <a:endParaRPr/>
          </a:p>
        </p:txBody>
      </p:sp>
      <p:sp>
        <p:nvSpPr>
          <p:cNvPr id="244" name="Google Shape;244;p25"/>
          <p:cNvSpPr/>
          <p:nvPr/>
        </p:nvSpPr>
        <p:spPr>
          <a:xfrm>
            <a:off x="10497312" y="2487168"/>
            <a:ext cx="457200" cy="457200"/>
          </a:xfrm>
          <a:prstGeom prst="ellipse">
            <a:avLst/>
          </a:prstGeom>
          <a:solidFill>
            <a:srgbClr val="A51C30"/>
          </a:solidFill>
          <a:ln cap="flat" cmpd="sng" w="19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5</a:t>
            </a:r>
            <a:endParaRPr/>
          </a:p>
        </p:txBody>
      </p:sp>
      <p:sp>
        <p:nvSpPr>
          <p:cNvPr id="245" name="Google Shape;245;p25"/>
          <p:cNvSpPr/>
          <p:nvPr/>
        </p:nvSpPr>
        <p:spPr>
          <a:xfrm>
            <a:off x="4023360" y="4846320"/>
            <a:ext cx="7772400" cy="1005840"/>
          </a:xfrm>
          <a:prstGeom prst="roundRect">
            <a:avLst>
              <a:gd fmla="val 6000" name="adj"/>
            </a:avLst>
          </a:prstGeom>
          <a:solidFill>
            <a:srgbClr val="F7ECEE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mbria"/>
              <a:buNone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Якщо здобувач визнає порушення, санкцію визначають без повного розгляду. Якщо не визнає або не згоден із санкцією – справу розглядає Комісія в загальному порядку (п. 10.13).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35"/>
            <a:ext cx="12192000" cy="685466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6"/>
          <p:cNvSpPr txBox="1"/>
          <p:nvPr/>
        </p:nvSpPr>
        <p:spPr>
          <a:xfrm>
            <a:off x="365760" y="73152"/>
            <a:ext cx="114300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b="1" lang="uk-UA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Права учасників та оскарження рішень</a:t>
            </a:r>
            <a:endParaRPr b="1" sz="1800">
              <a:solidFill>
                <a:srgbClr val="BF9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53" name="Google Shape;253;p26"/>
          <p:cNvSpPr txBox="1"/>
          <p:nvPr/>
        </p:nvSpPr>
        <p:spPr>
          <a:xfrm>
            <a:off x="365760" y="868680"/>
            <a:ext cx="11430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uk-UA" sz="13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rPr>
              <a:t>Розділи 11, 13, 14 Положення</a:t>
            </a:r>
            <a:endParaRPr/>
          </a:p>
        </p:txBody>
      </p:sp>
      <p:sp>
        <p:nvSpPr>
          <p:cNvPr id="254" name="Google Shape;254;p26"/>
          <p:cNvSpPr/>
          <p:nvPr/>
        </p:nvSpPr>
        <p:spPr>
          <a:xfrm>
            <a:off x="365760" y="1188720"/>
            <a:ext cx="5577840" cy="379476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Cambria"/>
              <a:buNone/>
            </a:pPr>
            <a:r>
              <a:rPr b="1" i="0" lang="uk-UA" sz="16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Особа, щодо якої подано повідомлення, має право: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знати зміст повідомлення і хто його розглядає;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ознайомлюватися з матеріалами, надавати пояснення та докази або відмовитися від пояснень;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бути присутньою на засіданні, мати представника;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заявляти клопотання та про конфлікт інтересів;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Noto Sans Symbols"/>
              <a:buChar char="✔"/>
            </a:pPr>
            <a:r>
              <a:rPr b="0" i="0" lang="uk-UA" sz="15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здобувачів віком 14–18 років розглядають за участі батьків (законних представників).</a:t>
            </a:r>
            <a:endParaRPr/>
          </a:p>
        </p:txBody>
      </p:sp>
      <p:sp>
        <p:nvSpPr>
          <p:cNvPr id="255" name="Google Shape;255;p26"/>
          <p:cNvSpPr/>
          <p:nvPr/>
        </p:nvSpPr>
        <p:spPr>
          <a:xfrm>
            <a:off x="6217920" y="1188720"/>
            <a:ext cx="5577840" cy="320040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Cambria"/>
              <a:buNone/>
            </a:pPr>
            <a:r>
              <a:rPr b="1" i="0" lang="uk-UA" sz="16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Оскарження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апеляція – письмово протягом 10 робочих днів (форма – Додаток 5);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розглядає Апеляційна комісія, директор або педагогічна рада; хто ухвалював рішення, участі не бере;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результат: залишити без змін, скасувати, змінити захід, направити на новий розгляд або закрити справу.</a:t>
            </a:r>
            <a:endParaRPr/>
          </a:p>
        </p:txBody>
      </p:sp>
      <p:sp>
        <p:nvSpPr>
          <p:cNvPr id="256" name="Google Shape;256;p26"/>
          <p:cNvSpPr/>
          <p:nvPr/>
        </p:nvSpPr>
        <p:spPr>
          <a:xfrm>
            <a:off x="6217920" y="4526280"/>
            <a:ext cx="5577840" cy="1463040"/>
          </a:xfrm>
          <a:prstGeom prst="roundRect">
            <a:avLst>
              <a:gd fmla="val 6000" name="adj"/>
            </a:avLst>
          </a:prstGeom>
          <a:solidFill>
            <a:srgbClr val="F7ECEE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500"/>
              <a:buFont typeface="Cambria"/>
              <a:buNone/>
            </a:pPr>
            <a:r>
              <a:rPr b="1" i="0" lang="uk-UA" sz="15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Набрання чинності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рішення набирає чинності з дня оприлюднення, санкції – лише після цього;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рішення оприлюднюється на сайті протягом 5 робочих днів (за потреби – знеособлено).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75217" y="6052457"/>
            <a:ext cx="805542" cy="805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7502"/>
            <a:ext cx="12192000" cy="6810498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7"/>
          <p:cNvSpPr txBox="1"/>
          <p:nvPr/>
        </p:nvSpPr>
        <p:spPr>
          <a:xfrm>
            <a:off x="365760" y="73152"/>
            <a:ext cx="114300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b="1" lang="uk-UA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Академічна відповідальність здобувачів освіти</a:t>
            </a:r>
            <a:endParaRPr b="1" sz="1800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7"/>
          <p:cNvSpPr txBox="1"/>
          <p:nvPr/>
        </p:nvSpPr>
        <p:spPr>
          <a:xfrm>
            <a:off x="365760" y="868680"/>
            <a:ext cx="11430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uk-UA" sz="13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rPr>
              <a:t>п. 12.3 Положення  ·  конкретні санкції визначає Матриця порушень (Додаток 9)</a:t>
            </a:r>
            <a:endParaRPr/>
          </a:p>
        </p:txBody>
      </p:sp>
      <p:sp>
        <p:nvSpPr>
          <p:cNvPr id="266" name="Google Shape;266;p27"/>
          <p:cNvSpPr/>
          <p:nvPr/>
        </p:nvSpPr>
        <p:spPr>
          <a:xfrm>
            <a:off x="365760" y="1188720"/>
            <a:ext cx="3685032" cy="297180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Cambria"/>
              <a:buNone/>
            </a:pPr>
            <a:r>
              <a:rPr b="1" i="0" lang="uk-UA" sz="16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Виховні заходи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роз’яснювальна бесіда;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усне або письмове попередження;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обов’язкове заняття чи тренінг з академічної доброчесності або академічного письма;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повторне виконання завдання.</a:t>
            </a:r>
            <a:endParaRPr/>
          </a:p>
        </p:txBody>
      </p:sp>
      <p:sp>
        <p:nvSpPr>
          <p:cNvPr id="267" name="Google Shape;267;p27"/>
          <p:cNvSpPr/>
          <p:nvPr/>
        </p:nvSpPr>
        <p:spPr>
          <a:xfrm>
            <a:off x="4233672" y="1188720"/>
            <a:ext cx="3685032" cy="297180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Cambria"/>
              <a:buNone/>
            </a:pPr>
            <a:r>
              <a:rPr b="1" i="0" lang="uk-UA" sz="16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Академічна відповідальність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повторне виконання завдання чи контрольного заходу;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повторне оцінювання, зокрема атестація;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повторне проходження освітнього компонента;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позбавлення права на академічну мобільність (1–3 роки);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відрахування*.</a:t>
            </a:r>
            <a:endParaRPr/>
          </a:p>
        </p:txBody>
      </p:sp>
      <p:sp>
        <p:nvSpPr>
          <p:cNvPr id="268" name="Google Shape;268;p27"/>
          <p:cNvSpPr/>
          <p:nvPr/>
        </p:nvSpPr>
        <p:spPr>
          <a:xfrm>
            <a:off x="8101584" y="1188720"/>
            <a:ext cx="3685032" cy="297180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Cambria"/>
              <a:buNone/>
            </a:pPr>
            <a:r>
              <a:rPr b="1" i="0" lang="uk-UA" sz="16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Стипендії та пільги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позбавлення академічної стипендії (до 1 навчального року);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позбавлення внутрішніх стипендій, знижок, пільг (1–3 роки);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виключення з колегіальних органів (1–3 роки).</a:t>
            </a:r>
            <a:endParaRPr/>
          </a:p>
        </p:txBody>
      </p:sp>
      <p:sp>
        <p:nvSpPr>
          <p:cNvPr id="269" name="Google Shape;269;p27"/>
          <p:cNvSpPr/>
          <p:nvPr/>
        </p:nvSpPr>
        <p:spPr>
          <a:xfrm>
            <a:off x="4023360" y="4343400"/>
            <a:ext cx="7772400" cy="1417320"/>
          </a:xfrm>
          <a:prstGeom prst="roundRect">
            <a:avLst>
              <a:gd fmla="val 6000" name="adj"/>
            </a:avLst>
          </a:prstGeom>
          <a:solidFill>
            <a:srgbClr val="F7ECEE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-201168" lvl="0" marL="201168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1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За схиляння до порушення </a:t>
            </a: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– обов’язково письмове попередження.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1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За відчуження авторства кваліфікаційної роботи </a:t>
            </a: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– відрахування*.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300"/>
              <a:buFont typeface="Noto Sans Symbols"/>
              <a:buChar char="✔"/>
            </a:pPr>
            <a:r>
              <a:rPr b="1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Захід реагування </a:t>
            </a:r>
            <a:r>
              <a:rPr b="0" i="0" lang="uk-UA" sz="13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має бути пропорційним, не може бути принизливим чи дискримінаційним.</a:t>
            </a:r>
            <a:endParaRPr/>
          </a:p>
        </p:txBody>
      </p:sp>
      <p:sp>
        <p:nvSpPr>
          <p:cNvPr id="270" name="Google Shape;270;p27"/>
          <p:cNvSpPr txBox="1"/>
          <p:nvPr/>
        </p:nvSpPr>
        <p:spPr>
          <a:xfrm>
            <a:off x="4023360" y="5806440"/>
            <a:ext cx="7772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uk-UA" sz="11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* крім осіб, які одночасно здобувають повну загальну середню освіту, та осіб з особливими освітніми потребами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35"/>
            <a:ext cx="12192000" cy="685466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8"/>
          <p:cNvSpPr txBox="1"/>
          <p:nvPr/>
        </p:nvSpPr>
        <p:spPr>
          <a:xfrm>
            <a:off x="365760" y="73152"/>
            <a:ext cx="114300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b="1" lang="uk-UA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Відповідальність працівників і що враховується</a:t>
            </a:r>
            <a:endParaRPr b="1" sz="1800">
              <a:solidFill>
                <a:srgbClr val="BF9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8" name="Google Shape;278;p28"/>
          <p:cNvSpPr txBox="1"/>
          <p:nvPr/>
        </p:nvSpPr>
        <p:spPr>
          <a:xfrm>
            <a:off x="365760" y="868680"/>
            <a:ext cx="11430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uk-UA" sz="13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rPr>
              <a:t>пп. 12.5, 12.14, 12.15 Положення</a:t>
            </a:r>
            <a:endParaRPr/>
          </a:p>
        </p:txBody>
      </p:sp>
      <p:sp>
        <p:nvSpPr>
          <p:cNvPr id="279" name="Google Shape;279;p28"/>
          <p:cNvSpPr/>
          <p:nvPr/>
        </p:nvSpPr>
        <p:spPr>
          <a:xfrm>
            <a:off x="365760" y="1188720"/>
            <a:ext cx="5852160" cy="379476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Cambria"/>
              <a:buNone/>
            </a:pPr>
            <a:r>
              <a:rPr b="1" i="0" lang="uk-UA" sz="16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Педагогічні та науково-педагогічні працівники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попередження, навчання з академічної доброчесності, доопрацювання матеріалів;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виключення з педагогічної ради чи інших колегіальних органів (1–3 роки);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позбавлення права брати участь в атестації здобувачів, керувати роботами чи проєктами (1–3 роки);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1 рік – без права подавати документи на педагогічне (вчене) звання;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позбавлення заохочень; догана або звільнення – за законодавством.</a:t>
            </a:r>
            <a:endParaRPr/>
          </a:p>
        </p:txBody>
      </p:sp>
      <p:sp>
        <p:nvSpPr>
          <p:cNvPr id="280" name="Google Shape;280;p28"/>
          <p:cNvSpPr/>
          <p:nvPr/>
        </p:nvSpPr>
        <p:spPr>
          <a:xfrm>
            <a:off x="6446520" y="1188720"/>
            <a:ext cx="5349240" cy="233172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Cambria"/>
              <a:buNone/>
            </a:pPr>
            <a:r>
              <a:rPr b="1" i="0" lang="uk-UA" sz="16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Обтяжують відповідальність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повторне порушення, приховування;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фальсифікація доказів;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тиск на заявника, свідків, Комісію;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відмова виконувати рішення.</a:t>
            </a:r>
            <a:endParaRPr/>
          </a:p>
        </p:txBody>
      </p:sp>
      <p:sp>
        <p:nvSpPr>
          <p:cNvPr id="281" name="Google Shape;281;p28"/>
          <p:cNvSpPr/>
          <p:nvPr/>
        </p:nvSpPr>
        <p:spPr>
          <a:xfrm>
            <a:off x="6446520" y="3657600"/>
            <a:ext cx="5349240" cy="233172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2626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Cambria"/>
              <a:buNone/>
            </a:pPr>
            <a:r>
              <a:rPr b="1" i="0" lang="uk-UA" sz="16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Пом’якшують відповідальність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добровільне визнання порушення;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сприяння встановленню обставин;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усунення наслідків, неістотність порушення;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проходження навчання з доброчесності.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35"/>
            <a:ext cx="12192000" cy="685466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9"/>
          <p:cNvSpPr txBox="1"/>
          <p:nvPr/>
        </p:nvSpPr>
        <p:spPr>
          <a:xfrm>
            <a:off x="365760" y="73152"/>
            <a:ext cx="114300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b="1" lang="uk-UA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Профілактика та культура доброчесності</a:t>
            </a:r>
            <a:endParaRPr b="1" sz="1800">
              <a:solidFill>
                <a:srgbClr val="BF9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89" name="Google Shape;289;p29"/>
          <p:cNvSpPr txBox="1"/>
          <p:nvPr/>
        </p:nvSpPr>
        <p:spPr>
          <a:xfrm>
            <a:off x="365760" y="868680"/>
            <a:ext cx="11430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uk-UA" sz="13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rPr>
              <a:t>Розділ 15 Положення  ·  пріоритет – профілактика, а не покарання</a:t>
            </a:r>
            <a:endParaRPr/>
          </a:p>
        </p:txBody>
      </p:sp>
      <p:sp>
        <p:nvSpPr>
          <p:cNvPr id="290" name="Google Shape;290;p29"/>
          <p:cNvSpPr/>
          <p:nvPr/>
        </p:nvSpPr>
        <p:spPr>
          <a:xfrm>
            <a:off x="365760" y="1188720"/>
            <a:ext cx="3685032" cy="228600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3400"/>
              <a:buFont typeface="Cambria"/>
              <a:buNone/>
            </a:pPr>
            <a:r>
              <a:rPr b="1" i="0" lang="uk-UA" sz="34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30 днів</a:t>
            </a:r>
            <a:endParaRPr/>
          </a:p>
          <a:p>
            <a:pPr indent="0" lvl="0" marL="0" marR="0" rtl="0" algn="ctr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mbria"/>
              <a:buNone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на вступний електронний курс з академічної доброчесності з підсумковим тестом для першокурсників</a:t>
            </a:r>
            <a:endParaRPr/>
          </a:p>
        </p:txBody>
      </p:sp>
      <p:sp>
        <p:nvSpPr>
          <p:cNvPr id="291" name="Google Shape;291;p29"/>
          <p:cNvSpPr/>
          <p:nvPr/>
        </p:nvSpPr>
        <p:spPr>
          <a:xfrm>
            <a:off x="4233672" y="1188720"/>
            <a:ext cx="3685032" cy="228600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3400"/>
              <a:buFont typeface="Cambria"/>
              <a:buNone/>
            </a:pPr>
            <a:r>
              <a:rPr b="1" i="0" lang="uk-UA" sz="34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1-ше заняття</a:t>
            </a:r>
            <a:endParaRPr/>
          </a:p>
          <a:p>
            <a:pPr indent="0" lvl="0" marL="0" marR="0" rtl="0" algn="ctr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mbria"/>
              <a:buNone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викладач пояснює правила, критерії оцінювання, допустиму допомогу, використання джерел і ШІ</a:t>
            </a:r>
            <a:endParaRPr/>
          </a:p>
        </p:txBody>
      </p:sp>
      <p:sp>
        <p:nvSpPr>
          <p:cNvPr id="292" name="Google Shape;292;p29"/>
          <p:cNvSpPr/>
          <p:nvPr/>
        </p:nvSpPr>
        <p:spPr>
          <a:xfrm>
            <a:off x="8101584" y="1188720"/>
            <a:ext cx="3685032" cy="2286000"/>
          </a:xfrm>
          <a:prstGeom prst="roundRect">
            <a:avLst>
              <a:gd fmla="val 6000" name="adj"/>
            </a:avLst>
          </a:prstGeom>
          <a:solidFill>
            <a:srgbClr val="FFFFFF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3400"/>
              <a:buFont typeface="Cambria"/>
              <a:buNone/>
            </a:pPr>
            <a:r>
              <a:rPr b="1" i="0" lang="uk-UA" sz="34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Тиждень</a:t>
            </a:r>
            <a:endParaRPr/>
          </a:p>
          <a:p>
            <a:pPr indent="0" lvl="0" marL="0" marR="0" rtl="0" algn="ctr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mbria"/>
              <a:buNone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академічної доброчесності: тренінги, семінари, вебінари, інформаційні кампанії</a:t>
            </a:r>
            <a:endParaRPr/>
          </a:p>
        </p:txBody>
      </p:sp>
      <p:sp>
        <p:nvSpPr>
          <p:cNvPr id="293" name="Google Shape;293;p29"/>
          <p:cNvSpPr/>
          <p:nvPr/>
        </p:nvSpPr>
        <p:spPr>
          <a:xfrm>
            <a:off x="4023360" y="3703320"/>
            <a:ext cx="7772400" cy="2240280"/>
          </a:xfrm>
          <a:prstGeom prst="roundRect">
            <a:avLst>
              <a:gd fmla="val 6000" name="adj"/>
            </a:avLst>
          </a:prstGeom>
          <a:solidFill>
            <a:srgbClr val="F7ECEE"/>
          </a:solidFill>
          <a:ln cap="flat" cmpd="sng" w="15875">
            <a:solidFill>
              <a:srgbClr val="90172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4850" lIns="128000" spcFirstLastPara="1" rIns="12800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01726"/>
              </a:buClr>
              <a:buSzPts val="1600"/>
              <a:buFont typeface="Cambria"/>
              <a:buNone/>
            </a:pPr>
            <a:r>
              <a:rPr b="1" i="0" lang="uk-UA" sz="1600">
                <a:solidFill>
                  <a:srgbClr val="901726"/>
                </a:solidFill>
                <a:latin typeface="Cambria"/>
                <a:ea typeface="Cambria"/>
                <a:cs typeface="Cambria"/>
                <a:sym typeface="Cambria"/>
              </a:rPr>
              <a:t>А також:</a:t>
            </a:r>
            <a:endParaRPr/>
          </a:p>
          <a:p>
            <a:pPr indent="-201168" lvl="0" marL="201168" marR="0" rtl="0" algn="l">
              <a:spcBef>
                <a:spcPts val="4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розвиток навичок академічного письма, цитування, роботи з джерелами;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вимоги доброчесності в робочих програмах і завданнях;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підвищення кваліфікації викладачів щодо оцінювання, ШІ та текстових збігів;</a:t>
            </a:r>
            <a:endParaRPr/>
          </a:p>
          <a:p>
            <a:pPr indent="-201168" lvl="0" marL="201168" marR="0" rtl="0" algn="l">
              <a:spcBef>
                <a:spcPts val="300"/>
              </a:spcBef>
              <a:spcAft>
                <a:spcPts val="0"/>
              </a:spcAft>
              <a:buClr>
                <a:srgbClr val="901726"/>
              </a:buClr>
              <a:buSzPts val="1400"/>
              <a:buFont typeface="Noto Sans Symbols"/>
              <a:buChar char="✔"/>
            </a:pPr>
            <a:r>
              <a:rPr b="0" i="0" lang="uk-UA" sz="1400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rPr>
              <a:t>опитування та моніторинг стану доброчесності Центром якості.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5923"/>
            <a:ext cx="13613596" cy="7653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31681" y="-293212"/>
            <a:ext cx="8350234" cy="3906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