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notesMasterIdLst>
    <p:notesMasterId r:id="rId14"/>
  </p:notesMasterIdLst>
  <p:sldIdLst>
    <p:sldId id="269" r:id="rId2"/>
    <p:sldId id="282" r:id="rId3"/>
    <p:sldId id="262" r:id="rId4"/>
    <p:sldId id="293" r:id="rId5"/>
    <p:sldId id="270" r:id="rId6"/>
    <p:sldId id="272" r:id="rId7"/>
    <p:sldId id="283" r:id="rId8"/>
    <p:sldId id="267" r:id="rId9"/>
    <p:sldId id="259" r:id="rId10"/>
    <p:sldId id="277" r:id="rId11"/>
    <p:sldId id="279" r:id="rId12"/>
    <p:sldId id="2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28547-C257-4A57-8768-5C576515451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4EF9D-1B54-4B81-B86E-194F7FC6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9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Які цінності має академічна доброчесність?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EF9D-1B54-4B81-B86E-194F7FC601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5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батьки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EF9D-1B54-4B81-B86E-194F7FC601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1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EF9D-1B54-4B81-B86E-194F7FC601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7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uk-UA" dirty="0" err="1" smtClean="0"/>
              <a:t>таття</a:t>
            </a:r>
            <a:r>
              <a:rPr lang="uk-UA" dirty="0" smtClean="0"/>
              <a:t> 17 «Система </a:t>
            </a:r>
            <a:r>
              <a:rPr lang="uk-UA" dirty="0" err="1" smtClean="0"/>
              <a:t>абезпечення</a:t>
            </a:r>
            <a:r>
              <a:rPr lang="uk-UA" dirty="0" smtClean="0"/>
              <a:t> якості ФПО»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EF9D-1B54-4B81-B86E-194F7FC601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8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1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8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7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6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1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1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4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0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5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9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1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37"/>
            <a:ext cx="12192000" cy="685466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2169" y="592609"/>
            <a:ext cx="11142483" cy="2196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Академічна доброчесність: </a:t>
            </a:r>
          </a:p>
          <a:p>
            <a:r>
              <a:rPr lang="uk-UA" sz="4800" cap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важливості питання</a:t>
            </a:r>
            <a:endParaRPr lang="en-US" sz="4800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58087" y="29690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73263" indent="-1973263" algn="just">
              <a:buNone/>
            </a:pP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Володимир ЯСЛИК,</a:t>
            </a:r>
          </a:p>
          <a:p>
            <a:pPr marL="1973263" indent="-1973263" algn="just">
              <a:buNone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директор Фахового коледжу </a:t>
            </a:r>
          </a:p>
          <a:p>
            <a:pPr marL="1973263" indent="-1973263" algn="just">
              <a:buNone/>
            </a:pP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ЗВО «Університет Короля Данила»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82" y="5624059"/>
            <a:ext cx="1052512" cy="10525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02"/>
            <a:ext cx="12104016" cy="680519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19338" y="0"/>
            <a:ext cx="10058400" cy="1397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uk-UA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Криза академічної </a:t>
            </a:r>
            <a:r>
              <a:rPr lang="uk-UA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недоброчесності</a:t>
            </a:r>
            <a:r>
              <a:rPr lang="uk-UA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1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спричинена такими факторами</a:t>
            </a:r>
            <a:r>
              <a:rPr lang="uk-UA" sz="1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endParaRPr lang="en-US" sz="1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67645" y="1147754"/>
            <a:ext cx="11636349" cy="5208306"/>
          </a:xfrm>
        </p:spPr>
        <p:txBody>
          <a:bodyPr/>
          <a:lstStyle/>
          <a:p>
            <a:pPr marL="87313" indent="449263" algn="just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загальна криза суспільства, що характеризується толерантністю до правового нігілізму, корупції, численних порушень законодавства і етичних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норм;</a:t>
            </a:r>
          </a:p>
          <a:p>
            <a:pPr marL="87313" indent="449263" algn="just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відірваність 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вищої освіти і науки від світової наукової та освітньої спільноти, потреб суспільства, економіки та ринку праці. Орієнтація вищої освіти на кількісні показники («вал»), папери, дипломи тощо, а не на якість, конкурентоздатність, корисність для суспільства </a:t>
            </a: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тощо;</a:t>
            </a:r>
          </a:p>
          <a:p>
            <a:pPr marL="87313" indent="449263" algn="just"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роблеми законодавства;</a:t>
            </a:r>
          </a:p>
          <a:p>
            <a:pPr marL="87313" indent="449263" algn="just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неузгодженість 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вимог до закладів </a:t>
            </a: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науково-педагогічних працівників та здобувачів освіти з фінансуванням та іншим ресурсним забезпеченням </a:t>
            </a: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освітнього та наукового процесу;</a:t>
            </a:r>
          </a:p>
          <a:p>
            <a:pPr marL="87313" indent="449263" algn="just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поява 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нових технологій, що значно полегшують копіювання чужих робіт, підміну результатів експериментальних та емпіричних досліджень комп’ютерним моделюванням та правдоподібними оцінками, редагування графічних, відео- та аудіо- матеріалів тощо.</a:t>
            </a:r>
            <a:endParaRPr lang="uk-UA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563" indent="0" algn="just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217" y="6052457"/>
            <a:ext cx="805542" cy="8055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502"/>
            <a:ext cx="12113443" cy="681049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33590" y="-69428"/>
            <a:ext cx="100584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uk-UA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АКАДЕМІЧНА ВІДПОВІДАЛЬНІСТЬ</a:t>
            </a:r>
            <a:r>
              <a:rPr lang="uk-UA" sz="4000" b="1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uk-UA" sz="4000" b="1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sz="1800" b="1" spc="50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94604" y="555434"/>
            <a:ext cx="11736371" cy="5500914"/>
          </a:xfrm>
        </p:spPr>
        <p:txBody>
          <a:bodyPr>
            <a:normAutofit/>
          </a:bodyPr>
          <a:lstStyle/>
          <a:p>
            <a:pPr marL="0" indent="36353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відмова у присудженні наукового ступеня чи присвоєнні вченого звання;  </a:t>
            </a:r>
          </a:p>
          <a:p>
            <a:pPr marL="0" indent="36353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позбавлення присудженого наукового ступеня чи присвоєного вченого звання; </a:t>
            </a:r>
          </a:p>
          <a:p>
            <a:pPr marL="0" indent="36353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відмова в присудженні або позбавлення присудженого педагогічного звання, кваліфікаційної категорії; </a:t>
            </a:r>
          </a:p>
          <a:p>
            <a:pPr marL="0" indent="36353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позбавлення права брати участь у роботі визначених законом органів чи займати визначені законом посади;</a:t>
            </a:r>
          </a:p>
          <a:p>
            <a:pPr marL="0" indent="36353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повторне </a:t>
            </a: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</a:rPr>
              <a:t>проходження оцінювання (контрольна робота, іспит, залік тощо); </a:t>
            </a:r>
            <a:endParaRPr lang="uk-UA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36353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повторне </a:t>
            </a: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</a:rPr>
              <a:t>проходження відповідного освітнього компонента освітньої програми; </a:t>
            </a:r>
            <a:endParaRPr lang="uk-UA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36353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відрахування </a:t>
            </a: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</a:rPr>
              <a:t>із закладу освіти; </a:t>
            </a:r>
          </a:p>
          <a:p>
            <a:pPr marL="0" indent="36353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позбавлення </a:t>
            </a: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</a:rPr>
              <a:t>академічної стипендії; </a:t>
            </a:r>
          </a:p>
          <a:p>
            <a:pPr marL="0" indent="36353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позбавлення </a:t>
            </a: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</a:rPr>
              <a:t>наданих закладом освіти пільг з оплати за навчання</a:t>
            </a: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36353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</a:rPr>
              <a:t>призначення додаткових контрольних заходів (додаткові індивідуальні завдання, додаткові контрольні роботи, тести тощо); </a:t>
            </a:r>
            <a:endParaRPr lang="uk-UA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36353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повідомлення </a:t>
            </a: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</a:rPr>
              <a:t>батькам чи іншим особам (фізичним або юридичним), які здійснюють оплату за навчання; </a:t>
            </a:r>
          </a:p>
          <a:p>
            <a:pPr marL="0" indent="36353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внесення </a:t>
            </a: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</a:rPr>
              <a:t>до реєстру порушників академічної </a:t>
            </a: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доброчесності</a:t>
            </a: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uk-UA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363538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800" dirty="0">
                <a:latin typeface="Cambria" panose="02040503050406030204" pitchFamily="18" charset="0"/>
                <a:ea typeface="Cambria" panose="02040503050406030204" pitchFamily="18" charset="0"/>
              </a:rPr>
              <a:t>анулювання ліцензій на провадження освітньої діяльності, сертифікатів акредитації освітніх програм та спеціалізованих вчених рад із захисту дисертацій, звільнення керівника </a:t>
            </a:r>
            <a:r>
              <a:rPr lang="uk-UA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тощо</a:t>
            </a:r>
            <a:r>
              <a:rPr lang="uk-UA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923"/>
            <a:ext cx="13613596" cy="7653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681" y="-293212"/>
            <a:ext cx="8350234" cy="39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988"/>
            <a:ext cx="12541362" cy="7051085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222054" y="0"/>
            <a:ext cx="10097253" cy="859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АКАДЕМІЧНА ДОБРОЧЕСНІСТЬ</a:t>
            </a:r>
            <a:endParaRPr lang="en-US" sz="3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41023" y="1082884"/>
            <a:ext cx="11689237" cy="4677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сукупність етичних принципів та визначених законом правил, якими мають керуватися учасники освітнього процесу під час навчання, викладання та провадження наукової (творчої) діяльності з метою забезпечення довіри до результатів навчання та/або наукових (творчих) досягнень (ст. 42 ЗУ «Про освіту);</a:t>
            </a:r>
          </a:p>
          <a:p>
            <a:pPr algn="just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висока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моральна чистота»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певної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особи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Словник української мови в 11 т.)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algn="just"/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основний принцип взаємодії усередині академічної спільноти з усіма її учасниками (здобувачами освіти – викладачами (науково-педагогічними працівниками) – адміністрацією), яким усі учасники академічного (освітнього і наукового) процесу повинні керуватися, коли взаємодіють одне із одним та з </a:t>
            </a:r>
            <a:r>
              <a:rPr lang="uk-UA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позаакадемічним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середовищем.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1307"/>
            <a:ext cx="12230277" cy="6876185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0914" t="16147" r="8993" b="37684"/>
          <a:stretch/>
        </p:blipFill>
        <p:spPr>
          <a:xfrm>
            <a:off x="3368232" y="369751"/>
            <a:ext cx="6768835" cy="37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6928"/>
            <a:ext cx="12530411" cy="7044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460" y="509047"/>
            <a:ext cx="7849407" cy="3544478"/>
          </a:xfrm>
          <a:prstGeom prst="rect">
            <a:avLst/>
          </a:prstGeom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-2771090" y="0"/>
            <a:ext cx="10097253" cy="859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Як ми взаємодіємо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1350"/>
            <a:ext cx="12192000" cy="6919350"/>
          </a:xfrm>
          <a:prstGeom prst="rect">
            <a:avLst/>
          </a:prstGeom>
        </p:spPr>
      </p:pic>
      <p:pic>
        <p:nvPicPr>
          <p:cNvPr id="1026" name="Picture 2" descr="Покоління X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04" y="130573"/>
            <a:ext cx="6589337" cy="427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37973" y="377072"/>
            <a:ext cx="3811858" cy="1498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ЗМІНА ПОКОЛІНЬ ТА АКАДЕМІЧНА ДОБРОЧЕСНІСТЬ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43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86" y="5636977"/>
            <a:ext cx="1052512" cy="10525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6" y="-300216"/>
            <a:ext cx="12731910" cy="715821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059994" y="3783968"/>
            <a:ext cx="464255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України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авторського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суміжних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69  Закону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" t="22712" r="2517" b="26520"/>
          <a:stretch/>
        </p:blipFill>
        <p:spPr>
          <a:xfrm>
            <a:off x="3389105" y="1467560"/>
            <a:ext cx="2478196" cy="18478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9946" y="1548897"/>
            <a:ext cx="4224829" cy="2235071"/>
          </a:xfrm>
          <a:prstGeom prst="rect">
            <a:avLst/>
          </a:prstGeom>
        </p:spPr>
      </p:pic>
      <p:pic>
        <p:nvPicPr>
          <p:cNvPr id="25" name="Объект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22805" r="16024" b="9757"/>
          <a:stretch/>
        </p:blipFill>
        <p:spPr>
          <a:xfrm>
            <a:off x="155575" y="-224506"/>
            <a:ext cx="2931886" cy="161241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55575" y="1425293"/>
            <a:ext cx="293188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Cambria" panose="02040503050406030204" pitchFamily="18" charset="0"/>
                <a:ea typeface="Cambria" panose="02040503050406030204" pitchFamily="18" charset="0"/>
              </a:rPr>
              <a:t>Стаття 42 </a:t>
            </a:r>
            <a:r>
              <a:rPr lang="uk-UA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uk-UA" sz="2400" b="1" dirty="0">
                <a:latin typeface="Cambria" panose="02040503050406030204" pitchFamily="18" charset="0"/>
                <a:ea typeface="Cambria" panose="02040503050406030204" pitchFamily="18" charset="0"/>
              </a:rPr>
              <a:t>Академічна </a:t>
            </a:r>
            <a:endParaRPr lang="uk-UA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доброчесність</a:t>
            </a:r>
            <a:r>
              <a:rPr lang="uk-UA" sz="2400" b="1" dirty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AutoShape 8" descr="Головна - Державна служба якості освіти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Головна - Державна служба якості освіти Україн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93" y="-300216"/>
            <a:ext cx="3555878" cy="20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ПРЕЗИДЕНТ ПІДПИСАВ ЗАКОН ПРО ФАХОВУ ПЕРЕДВИЩУ ОСВІТУ | Державний  науково-методичний центр змісту культурно-мистецької освіти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46" y="-264942"/>
            <a:ext cx="3102862" cy="1693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5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5"/>
            <a:ext cx="12192000" cy="685466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36057" y="75414"/>
            <a:ext cx="10058400" cy="1088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Порушення академічної доброчесності</a:t>
            </a:r>
            <a:r>
              <a:rPr lang="uk-UA" sz="4000" b="1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sz="4000" b="1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800" b="1" spc="50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3376" y="794547"/>
            <a:ext cx="11918623" cy="497839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академічний плагіат </a:t>
            </a: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(«оприлюднення (почасти або повністю)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наукових </a:t>
            </a: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(творчих) результатів, отриманих іншими особами, як результатів власного дослідження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творчості) та/або відтворення опублікованих текстів (оприлюднених творів мистецтва)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інших </a:t>
            </a: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авторів без зазначення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авторства» 40);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самоплагіат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фабрикація та  фальсифікація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списування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(«виконання письмових робіт із залученням зовнішніх джерел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інформації</a:t>
            </a: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, крім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дозволених </a:t>
            </a: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для використання, зокрема під час оцінювання результатів навчання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» 41);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обман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(як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узагальнене </a:t>
            </a: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визначення для усіх вище перелічених порушень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хабарництво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необ’єктивне оцінювання </a:t>
            </a: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(«свідоме завищення або заниження оцінки результатів навчання здобувачів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освіти» 42</a:t>
            </a: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) (п. 4).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00" y="6077320"/>
            <a:ext cx="679079" cy="679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5" y="-85849"/>
            <a:ext cx="12169915" cy="6842248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8564279" y="779402"/>
            <a:ext cx="3467300" cy="327258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endParaRPr lang="uk-UA" sz="900" b="1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uk-UA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СТУДЕНТИ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шукають «легких шляхів»;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не усвідомлюють значимості своїх знань для власного майбутнього</a:t>
            </a:r>
            <a:r>
              <a:rPr lang="uk-UA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сумніваються у цінності власної думки чи ідеї;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бояться помилитися.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05064" y="1261736"/>
            <a:ext cx="3467300" cy="327258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endParaRPr lang="uk-UA" sz="900" b="1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uk-UA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БАТЬКИ/ОПІКУНИ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</a:rPr>
              <a:t> вимагають від дітей лише оцінки;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</a:rPr>
              <a:t> не акцентують увагу на важливості знань та компетентностей</a:t>
            </a: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uk-UA" sz="24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13213" y="1784829"/>
            <a:ext cx="3599937" cy="327258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endParaRPr lang="uk-UA" sz="900" b="1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uk-UA" sz="2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ВЧИТЕЛІ/ВИКЛАДАЧІ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не дуже зрозуміло пояснюють завдання;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не вміють зацікавити студентів;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500" dirty="0" smtClean="0">
                <a:latin typeface="Cambria" panose="02040503050406030204" pitchFamily="18" charset="0"/>
                <a:ea typeface="Cambria" panose="02040503050406030204" pitchFamily="18" charset="0"/>
              </a:rPr>
              <a:t> вимагають виконання надто складних та об</a:t>
            </a:r>
            <a:r>
              <a:rPr lang="uk-UA" sz="25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ʼємних робіт;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5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необ'єктивно</a:t>
            </a:r>
            <a:r>
              <a:rPr lang="uk-UA" sz="25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5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оцінюють роботу студента;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5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використовують застарілі методи навчання;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5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 зацікавлені у навчальних успіхах та високих знаннях.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uk-UA" sz="24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13213" y="225114"/>
            <a:ext cx="9226713" cy="103662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Можливі </a:t>
            </a:r>
            <a:r>
              <a:rPr lang="uk-UA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uk-UA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ричини академічної </a:t>
            </a:r>
            <a:r>
              <a:rPr lang="uk-UA" sz="4000" b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недоброчесності</a:t>
            </a:r>
            <a:r>
              <a:rPr lang="uk-UA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???</a:t>
            </a:r>
            <a:r>
              <a:rPr lang="uk-UA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uk-UA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sz="18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75"/>
            <a:ext cx="11963195" cy="6726025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259" t="35687" r="2090" b="19786"/>
          <a:stretch/>
        </p:blipFill>
        <p:spPr>
          <a:xfrm>
            <a:off x="1734531" y="131975"/>
            <a:ext cx="8119621" cy="45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670</Words>
  <Application>Microsoft Office PowerPoint</Application>
  <PresentationFormat>Широкоэкранный</PresentationFormat>
  <Paragraphs>73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Candara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Можливі причини академічної недоброчесності ???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Академічна  доброчесність</dc:title>
  <dc:creator>User</dc:creator>
  <cp:lastModifiedBy>Юрко</cp:lastModifiedBy>
  <cp:revision>73</cp:revision>
  <dcterms:created xsi:type="dcterms:W3CDTF">2020-01-17T16:32:33Z</dcterms:created>
  <dcterms:modified xsi:type="dcterms:W3CDTF">2024-02-07T08:57:28Z</dcterms:modified>
</cp:coreProperties>
</file>